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0" r:id="rId1"/>
  </p:sldMasterIdLst>
  <p:sldIdLst>
    <p:sldId id="256" r:id="rId2"/>
    <p:sldId id="266" r:id="rId3"/>
    <p:sldId id="257" r:id="rId4"/>
    <p:sldId id="270" r:id="rId5"/>
    <p:sldId id="265" r:id="rId6"/>
    <p:sldId id="264" r:id="rId7"/>
    <p:sldId id="271" r:id="rId8"/>
    <p:sldId id="276" r:id="rId9"/>
    <p:sldId id="269" r:id="rId10"/>
    <p:sldId id="275" r:id="rId11"/>
    <p:sldId id="274" r:id="rId12"/>
    <p:sldId id="259" r:id="rId13"/>
    <p:sldId id="263" r:id="rId14"/>
    <p:sldId id="285" r:id="rId15"/>
    <p:sldId id="267" r:id="rId16"/>
    <p:sldId id="258" r:id="rId17"/>
    <p:sldId id="283" r:id="rId18"/>
    <p:sldId id="284" r:id="rId19"/>
    <p:sldId id="282" r:id="rId20"/>
    <p:sldId id="268" r:id="rId21"/>
    <p:sldId id="26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1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925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3114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62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28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55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6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48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31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341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0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56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47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540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26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783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809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pPr/>
              <a:t>3/2/2025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0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6.jp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70046" y="2340318"/>
            <a:ext cx="882127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Utilizing </a:t>
            </a:r>
            <a:r>
              <a:rPr lang="en-US" sz="3600" b="1" dirty="0" err="1" smtClean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hyperspectral</a:t>
            </a:r>
            <a:r>
              <a:rPr lang="en-US" sz="3600" b="1" dirty="0" smtClean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non-imagine data</a:t>
            </a:r>
          </a:p>
          <a:p>
            <a:pPr algn="ctr"/>
            <a:r>
              <a:rPr lang="en-US" sz="3600" b="1" dirty="0" smtClean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 identify materials used in ancient structures</a:t>
            </a:r>
            <a:endParaRPr lang="en-US" sz="3600" b="1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696140" y="5291371"/>
            <a:ext cx="2955169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</a:p>
          <a:p>
            <a:pPr algn="ctr"/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Sachin</a:t>
            </a:r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. N. </a:t>
            </a:r>
            <a:r>
              <a:rPr lang="en-US" sz="20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Deshmukh</a:t>
            </a:r>
            <a:endParaRPr lang="en-US" sz="2000" b="1" dirty="0" smtClean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b="1" dirty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  <a:endParaRPr lang="en-US" sz="16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02202" y="5247790"/>
            <a:ext cx="2732351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Presented</a:t>
            </a:r>
            <a:r>
              <a:rPr lang="en-US" sz="20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By:</a:t>
            </a:r>
          </a:p>
          <a:p>
            <a:pPr algn="ctr"/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Mr. </a:t>
            </a:r>
            <a:r>
              <a:rPr lang="en-US" sz="20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Dhananjay</a:t>
            </a:r>
            <a:r>
              <a:rPr lang="en-US" sz="20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kamble</a:t>
            </a:r>
            <a:endParaRPr lang="en-US" sz="2000" b="1" dirty="0" smtClean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b="1" dirty="0" smtClean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 AI 2</a:t>
            </a:r>
            <a:r>
              <a:rPr lang="en-US" sz="1600" b="1" cap="none" spc="0" baseline="3000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6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year</a:t>
            </a:r>
            <a:endParaRPr lang="en-US" sz="20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45180" y="510483"/>
            <a:ext cx="689913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Dr. </a:t>
            </a:r>
            <a:r>
              <a:rPr lang="en-US" sz="2400" b="1" dirty="0" err="1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Babasaheb</a:t>
            </a:r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err="1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Ambedkar</a:t>
            </a:r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err="1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Marathwada</a:t>
            </a:r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 University, </a:t>
            </a:r>
          </a:p>
          <a:p>
            <a:pPr algn="ctr"/>
            <a:r>
              <a:rPr lang="en-US" sz="2400" b="1" dirty="0" err="1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Chhatrapati</a:t>
            </a:r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smtClean="0">
                <a:solidFill>
                  <a:schemeClr val="accent3"/>
                </a:solidFill>
                <a:latin typeface="Times New Roman" pitchFamily="18" charset="0"/>
                <a:cs typeface="Times New Roman" pitchFamily="18" charset="0"/>
              </a:rPr>
              <a:t>Sambhajinagar-431001</a:t>
            </a:r>
            <a:endParaRPr lang="en-US" sz="2400" b="1" dirty="0">
              <a:solidFill>
                <a:schemeClr val="accent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44" name="Picture 4" descr="Dr. Babasaheb Ambedkar Marathwada University Aurangabad(BAMU) Recruitment  For 73 Professors Posts - All India Govt Jobs Porta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2772" y="561702"/>
            <a:ext cx="1457121" cy="72856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4347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27583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Tools/devices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15208391"/>
              </p:ext>
            </p:extLst>
          </p:nvPr>
        </p:nvGraphicFramePr>
        <p:xfrm>
          <a:off x="1352759" y="1485518"/>
          <a:ext cx="3946810" cy="2144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86" name="Picture" r:id="rId3" imgW="0" imgH="0" progId="StaticMetafile">
                  <p:embed/>
                </p:oleObj>
              </mc:Choice>
              <mc:Fallback>
                <p:oleObj name="Picture" r:id="rId3" imgW="0" imgH="0" progId="StaticMetafile">
                  <p:embed/>
                  <p:pic>
                    <p:nvPicPr>
                      <p:cNvPr id="3" name="Object 2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2759" y="1485518"/>
                        <a:ext cx="3946810" cy="2144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391262249"/>
              </p:ext>
            </p:extLst>
          </p:nvPr>
        </p:nvGraphicFramePr>
        <p:xfrm>
          <a:off x="1415064" y="4223270"/>
          <a:ext cx="4019831" cy="2184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87" name="Picture" r:id="rId5" imgW="4674954" imgH="2541512" progId="StaticMetafile">
                  <p:embed/>
                </p:oleObj>
              </mc:Choice>
              <mc:Fallback>
                <p:oleObj name="Picture" r:id="rId5" imgW="4674954" imgH="2541512" progId="StaticMetafile">
                  <p:embed/>
                  <p:pic>
                    <p:nvPicPr>
                      <p:cNvPr id="2" name="Object 1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5064" y="4223270"/>
                        <a:ext cx="4019831" cy="218439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2527940" y="6371918"/>
            <a:ext cx="2390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4.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 spec 4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11" y="3814896"/>
            <a:ext cx="3048000" cy="3048000"/>
          </a:xfrm>
          <a:prstGeom prst="rect">
            <a:avLst/>
          </a:prstGeom>
        </p:spPr>
      </p:pic>
      <p:pic>
        <p:nvPicPr>
          <p:cNvPr id="8203" name="Picture 11" descr="ViewSpec Pro™ User Manual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189" y="1338480"/>
            <a:ext cx="3457106" cy="195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7379247" y="3445564"/>
            <a:ext cx="3004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3.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iewspec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 software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722774" y="3742084"/>
            <a:ext cx="3294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2.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Setup of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spectroradiometer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30996" y="6407662"/>
            <a:ext cx="2065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5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Rs3 software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4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494437"/>
              </p:ext>
            </p:extLst>
          </p:nvPr>
        </p:nvGraphicFramePr>
        <p:xfrm>
          <a:off x="3791820" y="1128147"/>
          <a:ext cx="40719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7" name="Document" r:id="rId3" imgW="6207485" imgH="8260506" progId="Word.Document.12">
                  <p:embed/>
                </p:oleObj>
              </mc:Choice>
              <mc:Fallback>
                <p:oleObj name="Document" r:id="rId3" imgW="6207485" imgH="8260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91820" y="1128147"/>
                        <a:ext cx="40719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865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04172" y="487687"/>
            <a:ext cx="43813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</a:rPr>
              <a:t>Feature </a:t>
            </a:r>
            <a:r>
              <a:rPr lang="en-US" sz="3600" b="1" dirty="0" smtClean="0">
                <a:solidFill>
                  <a:schemeClr val="tx2"/>
                </a:solidFill>
              </a:rPr>
              <a:t>extraction</a:t>
            </a:r>
            <a:endParaRPr lang="en-IN" sz="36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243" y="3974198"/>
            <a:ext cx="3284712" cy="25381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065" y="3991450"/>
            <a:ext cx="3284712" cy="253818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782" y="1245502"/>
            <a:ext cx="3095525" cy="23919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059" y="1200928"/>
            <a:ext cx="3188568" cy="246389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824115" y="3630744"/>
            <a:ext cx="120097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12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Bel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-Fruit</a:t>
            </a:r>
            <a:endParaRPr lang="en-US" sz="24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851590" y="6538263"/>
            <a:ext cx="114601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sz="12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Ambada</a:t>
            </a:r>
            <a:endParaRPr lang="en-US" sz="24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971923" y="6540721"/>
            <a:ext cx="115929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9. </a:t>
            </a:r>
            <a:r>
              <a:rPr lang="en-US" sz="12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Udid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dal</a:t>
            </a:r>
            <a:endParaRPr lang="en-US" sz="24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96596" y="3664821"/>
            <a:ext cx="111440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sz="12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1200" b="1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Jaggery</a:t>
            </a:r>
            <a:endParaRPr lang="en-US" sz="24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524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36259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Features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626381"/>
              </p:ext>
            </p:extLst>
          </p:nvPr>
        </p:nvGraphicFramePr>
        <p:xfrm>
          <a:off x="1874092" y="1780468"/>
          <a:ext cx="8036106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811">
                  <a:extLst>
                    <a:ext uri="{9D8B030D-6E8A-4147-A177-3AD203B41FA5}">
                      <a16:colId xmlns:a16="http://schemas.microsoft.com/office/drawing/2014/main" xmlns="" val="1602779817"/>
                    </a:ext>
                  </a:extLst>
                </a:gridCol>
                <a:gridCol w="3272901">
                  <a:extLst>
                    <a:ext uri="{9D8B030D-6E8A-4147-A177-3AD203B41FA5}">
                      <a16:colId xmlns:a16="http://schemas.microsoft.com/office/drawing/2014/main" xmlns="" val="761546855"/>
                    </a:ext>
                  </a:extLst>
                </a:gridCol>
                <a:gridCol w="4007394">
                  <a:extLst>
                    <a:ext uri="{9D8B030D-6E8A-4147-A177-3AD203B41FA5}">
                      <a16:colId xmlns:a16="http://schemas.microsoft.com/office/drawing/2014/main" xmlns="" val="1360039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Data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Wavelength Range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37459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Fruit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600nm – 800nm,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1000nm – 1200nm, 1350 – 1450nm &amp; 1800nm – 1900nm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5263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Ambada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650nm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820nm, 1100nm – 1200nm 1350nm – 1450nm &amp; 1850nm – 2000nm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34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Udid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Dal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1300nm – 1450nm &amp; 1800nm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2000nm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007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Jaggery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500nm</a:t>
                      </a:r>
                      <a:r>
                        <a:rPr lang="en-IN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650nm, 850nm – 1000nm &amp; 1100nm – 1300nm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3048066" y="4780983"/>
            <a:ext cx="568815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  <a:r>
              <a:rPr lang="en-US" sz="16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 </a:t>
            </a:r>
            <a:r>
              <a:rPr lang="en-US" sz="16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</a:t>
            </a:r>
            <a:r>
              <a:rPr lang="en-US" sz="16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Features of given data by their wavelength range</a:t>
            </a:r>
            <a:endParaRPr lang="en-US" sz="32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07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15568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4172" y="1657518"/>
            <a:ext cx="46281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r>
              <a:rPr lang="en-US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ccuracy: </a:t>
            </a:r>
            <a:r>
              <a:rPr 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93.60%</a:t>
            </a:r>
            <a:endParaRPr lang="en-IN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456339" y="4765774"/>
            <a:ext cx="324024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Table 2.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Comparison of ML model 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59773" y="6012761"/>
            <a:ext cx="340349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Fig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10.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Predicted Material Distribution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 descr="H:\My USB\Projects\Hyperspectral Image Aanlysis\Result IMG\Predicted Material Pie chart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576" y="2479533"/>
            <a:ext cx="4128581" cy="35332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580228"/>
              </p:ext>
            </p:extLst>
          </p:nvPr>
        </p:nvGraphicFramePr>
        <p:xfrm>
          <a:off x="6423525" y="3274489"/>
          <a:ext cx="5040630" cy="1249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8780"/>
                <a:gridCol w="896420"/>
                <a:gridCol w="875230"/>
                <a:gridCol w="685800"/>
                <a:gridCol w="914400"/>
              </a:tblGrid>
              <a:tr h="4622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ML Model</a:t>
                      </a:r>
                      <a:endParaRPr lang="en-US" sz="1100" dirty="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Accuracy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Precision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Recall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F1-Score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</a:tr>
              <a:tr h="3937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Logistic Regression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0.5142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0.38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0.51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0.36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</a:tr>
              <a:tr h="3937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SVM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0.9360</a:t>
                      </a:r>
                      <a:endParaRPr lang="en-US" sz="1100" dirty="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0.89</a:t>
                      </a:r>
                      <a:endParaRPr lang="en-US" sz="110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0.91</a:t>
                      </a:r>
                      <a:endParaRPr lang="en-US" sz="1100" dirty="0">
                        <a:effectLst/>
                        <a:latin typeface="Calibri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911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37112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67283" y="6130567"/>
            <a:ext cx="228607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Fig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11.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Confusion Matrix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H:\My USB\Projects\Hyperspectral Image Aanlysis\Result IMG\Confusion Matrix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676" y="1440252"/>
            <a:ext cx="4629450" cy="46241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860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2" t="3463" r="11660" b="14380"/>
          <a:stretch/>
        </p:blipFill>
        <p:spPr>
          <a:xfrm rot="16200000">
            <a:off x="1477492" y="1432165"/>
            <a:ext cx="2850778" cy="45417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386954" y="5526928"/>
            <a:ext cx="30318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sz="20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12. </a:t>
            </a:r>
            <a:r>
              <a:rPr lang="en-US" sz="20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Ancient Limestone</a:t>
            </a:r>
            <a:endParaRPr lang="en-US" sz="40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405718" y="3590365"/>
            <a:ext cx="779929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425417" y="5988593"/>
            <a:ext cx="385233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 </a:t>
            </a:r>
            <a:r>
              <a:rPr lang="en-US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pectral signature of Limestone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1"/>
          <a:stretch/>
        </p:blipFill>
        <p:spPr>
          <a:xfrm>
            <a:off x="6417615" y="2067587"/>
            <a:ext cx="5299521" cy="345934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04172" y="487687"/>
            <a:ext cx="67120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Spectral Library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93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15183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Conti..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4"/>
          <a:stretch/>
        </p:blipFill>
        <p:spPr>
          <a:xfrm>
            <a:off x="6397188" y="1810628"/>
            <a:ext cx="5291700" cy="33936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8"/>
          <a:stretch/>
        </p:blipFill>
        <p:spPr>
          <a:xfrm>
            <a:off x="804172" y="1810628"/>
            <a:ext cx="5279474" cy="339365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22925" y="5507404"/>
            <a:ext cx="3441968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14. 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Spectral Library of </a:t>
            </a:r>
            <a:r>
              <a:rPr lang="en-US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Jaggery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33770" y="5507404"/>
            <a:ext cx="368562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15. 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Spectral Library of Bel - Fruit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59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8"/>
          <a:stretch/>
        </p:blipFill>
        <p:spPr>
          <a:xfrm>
            <a:off x="831300" y="1775976"/>
            <a:ext cx="5134569" cy="32894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7"/>
          <a:stretch/>
        </p:blipFill>
        <p:spPr>
          <a:xfrm>
            <a:off x="6375041" y="1775976"/>
            <a:ext cx="5179185" cy="32487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04172" y="487687"/>
            <a:ext cx="15183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Conti..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11918" y="5415070"/>
            <a:ext cx="359592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16. 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Spectral Library of </a:t>
            </a:r>
            <a:r>
              <a:rPr lang="en-US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Amabada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39788" y="5415070"/>
            <a:ext cx="357662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17. 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Spectral Library of </a:t>
            </a:r>
            <a:r>
              <a:rPr lang="en-US" dirty="0" err="1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Udid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Dal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13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23903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390086" y="2001355"/>
            <a:ext cx="7936794" cy="361383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research provides a non-invasive way to identify materials used in ancient structures at Chh. Sambhajinagar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BAMU University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hyperspectral non-imaging techniques.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 spectral library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machine learning, we improve material classification accuracy. </a:t>
            </a:r>
          </a:p>
          <a:p>
            <a:pPr marL="457200" lvl="1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helps in preserving and restoring historical structures efficiently, offering a foundation for future advancements in heritage conservation.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03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102703" y="1435708"/>
            <a:ext cx="6214034" cy="471492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Ancient structure buildings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Areas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common materials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include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Tools/Devices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84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4172" y="487687"/>
            <a:ext cx="21512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07204" y="1646194"/>
            <a:ext cx="9386772" cy="453031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Dhangar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V. D., Dhole, P. V.,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Gawali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B. W.,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Shejul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S. D., &amp;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Kshirsagar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A. (2024). “Creating a spectral library of food samples through spectroscopic device integration with ENVI software.” 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Educational Administration: Theory and Practice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30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(5), 1542615432.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[2]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Bhojaraja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B. E.,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Thanushree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A.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Hegde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Fathima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Sunaina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Ashray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Shetty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 "Compressive Strength Predictive Analysis using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Spectroradiometer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." In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IOP Conference Series: Earth and Environmental Science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vol. 1387, no. 1, p. 012005. IOP Publishing, 2024.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[3]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Janse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Pooja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Vinod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Jaypalsing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N.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Kayte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Rashmi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V.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Agrawal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Ratnadeep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R.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Deshmukh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 "Standard spectral reflectance measurements for ASD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FieldSpec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Spectroradiometer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." In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2018 Fifth International Conference on Parallel, Distributed and Grid Computing (PDGC)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pp. 729733. IEEE, 2018.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[4]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Dhangar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Vijay. "Exploring the Spectral Database of Food Samples Using ASD Field Spec 4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Spectroradiometer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."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Available at SSRN 4900729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 (2024).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[5] Maid,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Monali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K., and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Ratnadeep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R.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Deshmukh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 "Statistical analysis of WLR (wheat leaf rust) disease using ASD FieldSpec4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spectroradiometer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." In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2018 3rd IEEE International Conference on Recent Trends in Electronics, Information &amp; Communication Technology (RTEICT)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pp. 13981402. IEEE, 2018.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[6] Fang,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Tianke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Zhenxing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Hui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William P. Rey,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Aihua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Yang, Bin Liu, and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Yuanrong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He. "Machine Learning-Based Crack Detection Methods in Ancient Buildings." In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Proceedings of the 2024 Guangdong-Hong Kong-Macao Greater Bay Area International Conference on Digital Economy and Artificial Intelligence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pp. 885-890. 2024.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[7] Jiang,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Xuejie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Siti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Norlizaiha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Harun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Linyu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Liu. "Explainable artificial intelligence for ancient architecture and lacquer art."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Buildings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 13, no. 5 (2023): 1213.</a:t>
            </a:r>
          </a:p>
          <a:p>
            <a:pPr marL="0" indent="0">
              <a:buNone/>
            </a:pP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[8]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Fais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Silvana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Giuseppe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Casula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Francesco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Cuccuru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Paola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Ligas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and Maria Giovanna Bianchi. "An innovative methodology for the non-destructive diagnosis of architectural elements of ancient historical buildings." 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Scientific reports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 8, no. 1 (2018): 4334.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6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966801" y="2849770"/>
            <a:ext cx="34485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5400" b="1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82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045029" y="1886108"/>
            <a:ext cx="6479177" cy="2870200"/>
          </a:xfrm>
        </p:spPr>
        <p:txBody>
          <a:bodyPr/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our Chh. Sambhajinagar, there are many ancient structure presents but we focus on ancient structure in university.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research is very beneficial for rebuilding of ancient structure.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finding which contain they used in ancient construction by their spectral signature or range of wavelength.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150" y="1886107"/>
            <a:ext cx="3576500" cy="395298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93965" y="5986846"/>
            <a:ext cx="24288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Fig 1. </a:t>
            </a:r>
            <a:r>
              <a:rPr lang="en-US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Ancient Structure</a:t>
            </a:r>
            <a:endParaRPr lang="en-US" sz="3600" cap="none" spc="0" dirty="0">
              <a:ln w="0"/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5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1083201" y="1926843"/>
            <a:ext cx="9197268" cy="357262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Hyperspectral Non-Imaging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refers to the analysis of spectral data without capturing spatial information. Unlike hyperspectral imaging, which provides both spatial and spectral details, non-imaging hyperspectral analysis focuses only on the spectral signatures of materials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light reflectance or absorption across multiple wavelengths.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material identification, chemical analysis, and environmental monitoring.</a:t>
            </a: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fields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like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agriculture, and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ancient material analysis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(e.g., our project on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structures).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Conti…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63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102701" y="1792350"/>
            <a:ext cx="9386772" cy="381161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for identifying materials in ancient structures are invasive, time-consuming, and may cause.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Hyperspectral non-imagining data offers a non-destructive alternative but presents challenges in data processing, interpretation, and distinguishing between similar materials.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lack of comprehensive spectral libraries specifically tailored for ancient construction materials.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analytical models and machine learning techniques are needed to effectively classify and identify materials from hyperspectral non-imaging data.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54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90086" y="2001355"/>
            <a:ext cx="6214034" cy="286945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the spectral data of materials used in ancient structure.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comprehensive spectral library.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the spectral data.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the machine learning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for accurately classify materials.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80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Ancient Structure Buildings 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69894" y="1667609"/>
            <a:ext cx="9386772" cy="451645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Ancient structures were built using various materials and techniques based on the civilization, geography, and purpose. These structures can be classified into different types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Megalithic Structures (Prehistoric &amp; Early Civilizations)</a:t>
            </a:r>
          </a:p>
          <a:p>
            <a:pPr lvl="1"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Religious &amp; Temple Structures.</a:t>
            </a:r>
          </a:p>
          <a:p>
            <a:pPr lvl="1">
              <a:buAutoNum type="arabicPeriod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Palaces &amp; Forts</a:t>
            </a:r>
            <a:r>
              <a:rPr lang="en-US" sz="1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pPr lvl="1"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Civic &amp; Public Buildings</a:t>
            </a:r>
          </a:p>
          <a:p>
            <a:pPr lvl="1"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Residential Structures </a:t>
            </a:r>
          </a:p>
          <a:p>
            <a:pPr lvl="1">
              <a:buFontTx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Defensive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5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gray">
          <a:xfrm>
            <a:off x="632012" y="480977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areas 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07204" y="1844602"/>
            <a:ext cx="9386772" cy="381161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Geology/mining 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Agriculture</a:t>
            </a:r>
          </a:p>
          <a:p>
            <a:r>
              <a:rPr lang="en-I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</a:p>
          <a:p>
            <a:pPr marL="0" indent="0">
              <a:buNone/>
            </a:pP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01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gray">
          <a:xfrm>
            <a:off x="619133" y="287794"/>
            <a:ext cx="8041724" cy="7077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most common materials include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2431" y="1689296"/>
            <a:ext cx="4919026" cy="428881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Stone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Limestone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Used in structures like the Egyptian Pyramids and Bibi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Maqbara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Sandstone – Used in Indian temples and forts.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Granite – Used in South Indian temples (e.g.,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Brihadeeswara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Temple).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Marble – Used in the Taj Mahal and Mughal architecture.</a:t>
            </a:r>
          </a:p>
          <a:p>
            <a:pPr marL="0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Bricks &amp; Clay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Sun-dried (mud) bricks – Used in Mesopotamian structures.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Fired bricks – Used in Indus Valley Civilization (Mohenjo-Daro, Harappa).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Terracotta – Used in Chinese and Indian architecture.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61453" y="1689296"/>
            <a:ext cx="4825084" cy="437268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Mortar &amp; Binding Agents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Lime Mortar – A mix of lime, water, and sand, used in many historical buildings.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Mud Mortar – Used in ancient Indian and Mesopotamian structures.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Gypsum Plaster – Used in Egyptian pyramids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1" indent="0"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Natural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Additives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 fruit (Wood apple pulp)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Used in Bibi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Maqbara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construction.</a:t>
            </a:r>
          </a:p>
          <a:p>
            <a:pPr lvl="1"/>
            <a:r>
              <a:rPr lang="en-US" sz="1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Jaggery</a:t>
            </a:r>
            <a:r>
              <a:rPr lang="en-US" sz="1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(Unrefined sugar)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Added to mortar for strength.</a:t>
            </a:r>
          </a:p>
          <a:p>
            <a:pPr lvl="1"/>
            <a:r>
              <a:rPr lang="en-US" sz="1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Ambada</a:t>
            </a:r>
            <a:r>
              <a:rPr lang="en-US" sz="1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Vegetable (Roselle plant extract)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Used as a binding agent.</a:t>
            </a:r>
          </a:p>
          <a:p>
            <a:pPr lvl="1"/>
            <a:r>
              <a:rPr lang="en-US" sz="1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Udid</a:t>
            </a:r>
            <a:r>
              <a:rPr lang="en-US" sz="1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Dal (Black gram paste)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Added for durability in Indian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72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1016</TotalTime>
  <Words>921</Words>
  <Application>Microsoft Office PowerPoint</Application>
  <PresentationFormat>Custom</PresentationFormat>
  <Paragraphs>154</Paragraphs>
  <Slides>21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Ion Boardroom</vt:lpstr>
      <vt:lpstr>Picture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CSIT-FIST</dc:creator>
  <cp:lastModifiedBy>hp</cp:lastModifiedBy>
  <cp:revision>181</cp:revision>
  <dcterms:created xsi:type="dcterms:W3CDTF">2025-02-01T04:42:48Z</dcterms:created>
  <dcterms:modified xsi:type="dcterms:W3CDTF">2025-03-01T22:21:10Z</dcterms:modified>
</cp:coreProperties>
</file>

<file path=docProps/thumbnail.jpeg>
</file>